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19"/>
  </p:notesMasterIdLst>
  <p:sldIdLst>
    <p:sldId id="257" r:id="rId2"/>
    <p:sldId id="258" r:id="rId3"/>
    <p:sldId id="259" r:id="rId4"/>
    <p:sldId id="272" r:id="rId5"/>
    <p:sldId id="262" r:id="rId6"/>
    <p:sldId id="260" r:id="rId7"/>
    <p:sldId id="261" r:id="rId8"/>
    <p:sldId id="273" r:id="rId9"/>
    <p:sldId id="269" r:id="rId10"/>
    <p:sldId id="271" r:id="rId11"/>
    <p:sldId id="264" r:id="rId12"/>
    <p:sldId id="263" r:id="rId13"/>
    <p:sldId id="270" r:id="rId14"/>
    <p:sldId id="265" r:id="rId15"/>
    <p:sldId id="268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6" autoAdjust="0"/>
  </p:normalViewPr>
  <p:slideViewPr>
    <p:cSldViewPr snapToGrid="0" snapToObjects="1">
      <p:cViewPr>
        <p:scale>
          <a:sx n="99" d="100"/>
          <a:sy n="99" d="100"/>
        </p:scale>
        <p:origin x="-1014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0383A-16A5-4F14-9D2C-03D3473EEA68}" type="datetimeFigureOut">
              <a:rPr lang="cs-CZ" smtClean="0"/>
              <a:t>6.6.2014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5730-901B-4675-97B6-6E9B1EE23A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95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5730-901B-4675-97B6-6E9B1EE23A5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7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38354"/>
            <a:ext cx="8229601" cy="235158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  <a:cs typeface="Arial" pitchFamily="34" charset="0"/>
              </a:rPr>
              <a:t>Operační program</a:t>
            </a:r>
            <a:br>
              <a:rPr lang="cs-CZ" sz="2800" dirty="0" smtClean="0">
                <a:latin typeface="Calibri" pitchFamily="34" charset="0"/>
                <a:cs typeface="Arial" pitchFamily="34" charset="0"/>
              </a:rPr>
            </a:br>
            <a:r>
              <a:rPr lang="cs-CZ" sz="40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cs-CZ" sz="4000" b="1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Vzdělávání pro konkurenceschopnost</a:t>
            </a:r>
            <a:r>
              <a:rPr lang="cs-CZ" sz="4000" b="1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cs-CZ" sz="4000" b="1" dirty="0" smtClean="0">
                <a:latin typeface="Calibri" pitchFamily="34" charset="0"/>
                <a:cs typeface="Arial" pitchFamily="34" charset="0"/>
              </a:rPr>
            </a:br>
            <a:r>
              <a:rPr lang="cs-CZ" sz="2500" dirty="0" smtClean="0">
                <a:latin typeface="Calibri" pitchFamily="34" charset="0"/>
                <a:cs typeface="Arial" pitchFamily="34" charset="0"/>
              </a:rPr>
              <a:t/>
            </a:r>
            <a:br>
              <a:rPr lang="cs-CZ" sz="2500" dirty="0" smtClean="0">
                <a:latin typeface="Calibri" pitchFamily="34" charset="0"/>
                <a:cs typeface="Arial" pitchFamily="34" charset="0"/>
              </a:rPr>
            </a:br>
            <a:r>
              <a:rPr lang="cs-CZ" sz="25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cs-CZ" sz="2500" dirty="0" smtClean="0">
                <a:solidFill>
                  <a:srgbClr val="002060"/>
                </a:solidFill>
                <a:latin typeface="Calibri" pitchFamily="34" charset="0"/>
                <a:cs typeface="Arial" pitchFamily="34" charset="0"/>
              </a:rPr>
              <a:t>1.4 Zlepšení podmínek pro vzdělávání na základních školách</a:t>
            </a:r>
            <a:endParaRPr lang="en-US" sz="25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8914"/>
            <a:ext cx="8229600" cy="24093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800" b="1" dirty="0" smtClean="0">
                <a:solidFill>
                  <a:srgbClr val="C00000"/>
                </a:solidFill>
                <a:latin typeface="Calibri" pitchFamily="34" charset="0"/>
                <a:cs typeface="Consolas" pitchFamily="49" charset="0"/>
              </a:rPr>
              <a:t>„Škola porozumění“</a:t>
            </a:r>
          </a:p>
          <a:p>
            <a:pPr algn="ctr">
              <a:buNone/>
            </a:pPr>
            <a:r>
              <a:rPr lang="cs-CZ" sz="3600" b="1" dirty="0" smtClean="0">
                <a:latin typeface="Calibri" pitchFamily="34" charset="0"/>
                <a:cs typeface="Consolas" pitchFamily="49" charset="0"/>
              </a:rPr>
              <a:t>Základní škola Kladno, Vodárenská 2116</a:t>
            </a:r>
          </a:p>
          <a:p>
            <a:pPr algn="r">
              <a:buNone/>
            </a:pPr>
            <a:r>
              <a:rPr lang="cs-CZ" sz="2400" dirty="0" smtClean="0">
                <a:latin typeface="Calibri" pitchFamily="34" charset="0"/>
                <a:cs typeface="Consolas" pitchFamily="49" charset="0"/>
              </a:rPr>
              <a:t>Mgr. Jaroslav Feřtek</a:t>
            </a:r>
            <a:endParaRPr lang="en-US" sz="2400" dirty="0">
              <a:latin typeface="Calibri" pitchFamily="34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64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1\HomeV$\jitka.frydova\Dokumenty\My Pictures\2012-04 (duben)\P4300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0" y="317633"/>
            <a:ext cx="7093815" cy="532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9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2" y="442765"/>
            <a:ext cx="6801851" cy="51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cs-CZ" b="1" dirty="0" smtClean="0">
                <a:latin typeface="Calibri" pitchFamily="34" charset="0"/>
              </a:rPr>
              <a:t>igitální 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U</a:t>
            </a:r>
            <a:r>
              <a:rPr lang="cs-CZ" b="1" dirty="0" smtClean="0">
                <a:latin typeface="Calibri" pitchFamily="34" charset="0"/>
              </a:rPr>
              <a:t>čební 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M</a:t>
            </a:r>
            <a:r>
              <a:rPr lang="cs-CZ" b="1" dirty="0" smtClean="0">
                <a:latin typeface="Calibri" pitchFamily="34" charset="0"/>
              </a:rPr>
              <a:t>ateriál (</a:t>
            </a:r>
            <a:r>
              <a:rPr lang="cs-CZ" b="1" dirty="0" smtClean="0">
                <a:solidFill>
                  <a:srgbClr val="FF0000"/>
                </a:solidFill>
                <a:latin typeface="Calibri" pitchFamily="34" charset="0"/>
              </a:rPr>
              <a:t>DUM</a:t>
            </a:r>
            <a:r>
              <a:rPr lang="cs-CZ" b="1" dirty="0" smtClean="0">
                <a:latin typeface="Calibri" pitchFamily="34" charset="0"/>
              </a:rPr>
              <a:t>)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506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Základní parametry (požadavky) – vzor – úvodní strana, anotace, obsah dle určení, použité zdroje – stanovení minimálního rozsahu na 4 stránky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Nejsledovanější aspekt – použití zdrojů (volně šiřitelné galerie nebo galerie příslušné školou vlastněné SW licence –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autorský zákon</a:t>
            </a:r>
            <a:r>
              <a:rPr lang="cs-CZ" sz="2800" dirty="0" smtClean="0"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Formáty: *.doc, *.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docx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 (textový editor MS Word), *.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xls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, *.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xlsx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 (tabulkový procesor MS Excel), *.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ppt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, *.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pptx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 (MS PowerPoint), dále Smart Notebook (Smart 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Board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), 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Easiteach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 (dataprojektory </a:t>
            </a:r>
            <a:r>
              <a:rPr lang="cs-CZ" sz="2800" dirty="0" err="1" smtClean="0">
                <a:solidFill>
                  <a:srgbClr val="C00000"/>
                </a:solidFill>
                <a:latin typeface="Calibri" pitchFamily="34" charset="0"/>
              </a:rPr>
              <a:t>BenQ</a:t>
            </a: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Formy: výklad (prezentace), výklad (interaktivní), opakování a procvičování (interaktivní), pracovní list (doplňovací), pracovní list (interaktivní), pracovní list (test, popřípadě test s řešením)</a:t>
            </a:r>
          </a:p>
          <a:p>
            <a:pPr marL="0" indent="0">
              <a:buNone/>
            </a:pPr>
            <a:endParaRPr lang="cs-CZ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16026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C00000"/>
                </a:solidFill>
                <a:latin typeface="Calibri" pitchFamily="34" charset="0"/>
              </a:rPr>
              <a:t>Digitální učební materiály</a:t>
            </a:r>
            <a:endParaRPr lang="en-GB" sz="5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116943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rgbClr val="C00000"/>
                </a:solidFill>
              </a:rPr>
              <a:t>(ukázky)</a:t>
            </a:r>
            <a:endParaRPr lang="en-GB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0" y="447492"/>
            <a:ext cx="6110287" cy="597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1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31" y="2554743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5180027" y="3710283"/>
            <a:ext cx="2755250" cy="2361192"/>
            <a:chOff x="4167862" y="3427883"/>
            <a:chExt cx="3175248" cy="264426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862" y="3427883"/>
              <a:ext cx="18288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7" b="17253"/>
            <a:stretch/>
          </p:blipFill>
          <p:spPr bwMode="auto">
            <a:xfrm>
              <a:off x="5514310" y="4918905"/>
              <a:ext cx="1828800" cy="1153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8" b="15997"/>
          <a:stretch/>
        </p:blipFill>
        <p:spPr bwMode="auto">
          <a:xfrm>
            <a:off x="2276303" y="4870189"/>
            <a:ext cx="2388243" cy="165515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4980439" y="1064968"/>
            <a:ext cx="3475856" cy="1747664"/>
            <a:chOff x="3491880" y="673224"/>
            <a:chExt cx="3475856" cy="174766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55" b="19381"/>
            <a:stretch/>
          </p:blipFill>
          <p:spPr bwMode="auto">
            <a:xfrm>
              <a:off x="3491880" y="1115878"/>
              <a:ext cx="1828800" cy="113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673224"/>
              <a:ext cx="1747664" cy="1747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2984"/>
          <a:stretch/>
        </p:blipFill>
        <p:spPr bwMode="auto">
          <a:xfrm>
            <a:off x="2555776" y="1259814"/>
            <a:ext cx="128635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156529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Opakování: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Jmenuj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odvětví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průmyslu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ke kterým se vztahují tyto obrázky (odpovědi se odkryjí po kliknutí podle pořadí):</a:t>
            </a:r>
            <a:endParaRPr lang="cs-CZ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3" y="2974669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1051" y="1272831"/>
            <a:ext cx="223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Odvětví: </a:t>
            </a:r>
          </a:p>
          <a:p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těžký průmysl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70424" y="3506019"/>
            <a:ext cx="2218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průmyslu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5070342" y="2699714"/>
            <a:ext cx="424890" cy="706947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6" idx="0"/>
          </p:cNvCxnSpPr>
          <p:nvPr/>
        </p:nvCxnSpPr>
        <p:spPr>
          <a:xfrm flipH="1" flipV="1">
            <a:off x="4067942" y="2812632"/>
            <a:ext cx="511793" cy="693387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555776" y="3736851"/>
            <a:ext cx="914648" cy="0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3470424" y="3967684"/>
            <a:ext cx="371711" cy="831719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788024" y="3967684"/>
            <a:ext cx="432048" cy="415859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5894839" y="3736851"/>
            <a:ext cx="912133" cy="0"/>
          </a:xfrm>
          <a:prstGeom prst="straightConnector1">
            <a:avLst/>
          </a:prstGeom>
          <a:ln>
            <a:solidFill>
              <a:srgbClr val="990033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284040" y="1457496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chemický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941029" y="1028981"/>
            <a:ext cx="148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těžební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607744" y="4152710"/>
            <a:ext cx="231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stavebních hmot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64546" y="547943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energetika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840498" y="5609810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hutnický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89724" y="4870188"/>
            <a:ext cx="1679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strojírenský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842135" y="112602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551567" y="1006294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9239" y="3737002"/>
            <a:ext cx="50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" name="TextovéPole 1023"/>
          <p:cNvSpPr txBox="1"/>
          <p:nvPr/>
        </p:nvSpPr>
        <p:spPr>
          <a:xfrm>
            <a:off x="4843589" y="514195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" name="TextovéPole 1024"/>
          <p:cNvSpPr txBox="1"/>
          <p:nvPr/>
        </p:nvSpPr>
        <p:spPr>
          <a:xfrm>
            <a:off x="389724" y="559515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" name="TextovéPole 1033"/>
          <p:cNvSpPr txBox="1"/>
          <p:nvPr/>
        </p:nvSpPr>
        <p:spPr>
          <a:xfrm>
            <a:off x="29807" y="484598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endParaRPr lang="cs-CZ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4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6" y="423511"/>
            <a:ext cx="6976187" cy="525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62" y="269507"/>
            <a:ext cx="6109326" cy="57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Počáteční úvahy</a:t>
            </a:r>
            <a:endParaRPr lang="cs-CZ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8571" y="1600202"/>
            <a:ext cx="7598229" cy="43506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</a:rPr>
              <a:t>Co projekt umožňuje?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</a:rPr>
              <a:t>Čeho bychom rádi dosáhli my?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</a:rPr>
              <a:t>Co pro to musíme udělat konkrétně?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</a:rPr>
              <a:t>Je v našich silách všechno zvládnout?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</a:rPr>
              <a:t>Jaké máme aktuální podmínky?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</a:rPr>
              <a:t>Kdo bude mít co na starost?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Calibri" pitchFamily="34" charset="0"/>
              </a:rPr>
              <a:t>Čím a jak na projekt navážeme?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Na startu projektu</a:t>
            </a:r>
            <a:endParaRPr lang="cs-CZ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506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Komplikace okolo žádosti (změna statutárního zástupce, schvalovací proces, akceptace)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Hlavní cíle (modernizace a inovace ve výuce, podpora profesních dovedností učitelů – ICT, technické vybavení)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Podmínky (personální zajištění, technické a prostorové podmínky, finanční zajištění – PC síť, elektronika)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Zapojení do projektu (467 žáků 1. až 9. ročníku – 100% a 26 pedagogických pracovníků – 93%)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Organizace, administrace, účetnictví, realizace (průhlednost, odůvodnitelnost, kontrola, veřejné zakázky)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Priorita – klíčové aktivity (cizí jazyky, využití ICT, matematika, přírodní vědy)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Dotace (2 308 098,- Kč) vs. 1.032 DUM + 11 osvědčení z DVPP</a:t>
            </a: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1\HomeV$\jitka.frydova\Dokumenty\My Pictures\2012-04 (duben)\P4300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0" y="326056"/>
            <a:ext cx="7007189" cy="52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Rozpočet projektu</a:t>
            </a:r>
            <a:endParaRPr lang="cs-CZ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506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Podíl financování z prostředků EU a státního rozpočtu ČR v poměru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85 : 15</a:t>
            </a:r>
            <a:r>
              <a:rPr lang="cs-CZ" sz="2800" dirty="0" smtClean="0">
                <a:latin typeface="Calibri" pitchFamily="34" charset="0"/>
              </a:rPr>
              <a:t> (v procentech)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DVPP (metodika výuky cizích jazyků, matematiky, zvýšení ICT gramotnosti – kurzovné a cestovné)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Inovace a zkvalitnění výuky prostřednictvím ICT (DUM, technika, SW, pomůcky)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Inovace a zkvalitnění výuky v oblasti přírodních věd (DUM, pomůcky)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Calibri" pitchFamily="34" charset="0"/>
              </a:rPr>
              <a:t>Vhodnou kombinací šablon jsme se „trefili“ téměř přesně do maximální možné výše dotace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Celková výše dotace </a:t>
            </a:r>
            <a:r>
              <a:rPr lang="cs-CZ" sz="3600" b="1" u="dbl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</a:rPr>
              <a:t>2 308 098,- Kč</a:t>
            </a:r>
            <a:endParaRPr lang="cs-CZ" sz="3600" b="1" u="dbl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Klíčové aspekty</a:t>
            </a:r>
            <a:endParaRPr lang="cs-CZ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5065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Personální zajištění (hlavní manažer projektu, tvůrci DUM, kontrola)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Formální a obsahová kvalita DUM (minimální požadavky, šablona, účelnost, autorský zákon)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Odměňování autorů DUM (DPP, stanovení a výplaty odměn)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Podmínky pro ověřování DUM (rozšíření PC sítě, veřejná zakázka – pořízení techniky a SW, termínová kázeň – monitorovací zprávy)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Administrativa a účetnictví projektu (záznamy o ověřování, výkazy práce, archivace výstupů, oddělené finance)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Žádoucí a nežádoucí kreativita projektového týmu</a:t>
            </a:r>
          </a:p>
          <a:p>
            <a:pPr marL="0" indent="0">
              <a:buNone/>
            </a:pP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Cíle a výstupy z projektu</a:t>
            </a:r>
            <a:endParaRPr lang="cs-CZ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506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Soulad s idejemi ŠVP „Škola porozumění“ (pochopení jevů, vztahů či souvislostí v obsahu učiva, ale také porozumění lidské – výchova vzdělaných a empaticky smýšlejících bytostí)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Kvalitní výuka = dobře vybavený pedagog (odborně zdatný, metodicky schopný, podpořený pomůckami)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Zásadní výstup = DUM (pro žáky různé věkové kategorie, různé výkonnosti, různě náročné úlohy dle individuálních schopností)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  <a:latin typeface="Calibri" pitchFamily="34" charset="0"/>
              </a:rPr>
              <a:t>Zvýšení ICT gramotnosti učitelů (moderní vyučovací metody za využití prudce se rozvíjejících informačních technologií)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alibri" pitchFamily="34" charset="0"/>
              </a:rPr>
              <a:t>Změny charakteru a obsahu vzdělávání a zlepšení klíčových kompetencí žáka s ohledem na jeho budoucí uplatnitelnost na trhu práce a zvýšení motivace k dalšímu vzdělávání</a:t>
            </a:r>
          </a:p>
          <a:p>
            <a:pPr marL="0" indent="0">
              <a:buNone/>
            </a:pPr>
            <a:endParaRPr lang="cs-CZ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alibri" pitchFamily="34" charset="0"/>
              </a:rPr>
              <a:t>Efektivita projektu</a:t>
            </a:r>
            <a:endParaRPr lang="cs-CZ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3506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2600" dirty="0" smtClean="0">
                <a:latin typeface="Calibri" pitchFamily="34" charset="0"/>
              </a:rPr>
              <a:t>Vytvoření 48 sad po 20 DUM + 2 sad po 36 DUM, dohromady tedy 1.032 DUM!!!</a:t>
            </a:r>
          </a:p>
          <a:p>
            <a:pPr>
              <a:buFont typeface="Wingdings" pitchFamily="2" charset="2"/>
              <a:buChar char="Ø"/>
            </a:pPr>
            <a:r>
              <a:rPr lang="cs-CZ" sz="2600" dirty="0" smtClean="0">
                <a:solidFill>
                  <a:srgbClr val="C00000"/>
                </a:solidFill>
                <a:latin typeface="Calibri" pitchFamily="34" charset="0"/>
              </a:rPr>
              <a:t>Prostřednictvím DVPP bylo proškoleno téměř 40% pedagogů zapojených do projektu </a:t>
            </a:r>
          </a:p>
          <a:p>
            <a:pPr>
              <a:buFont typeface="Wingdings" pitchFamily="2" charset="2"/>
              <a:buChar char="Ø"/>
            </a:pPr>
            <a:r>
              <a:rPr lang="cs-CZ" sz="2600" dirty="0" smtClean="0">
                <a:latin typeface="Calibri" pitchFamily="34" charset="0"/>
              </a:rPr>
              <a:t>Výrazné zlepšení uživatelských dovedností pedagogů (při tvorbě DUM i při jejich využití ve výuce)</a:t>
            </a:r>
          </a:p>
          <a:p>
            <a:pPr>
              <a:buFont typeface="Wingdings" pitchFamily="2" charset="2"/>
              <a:buChar char="Ø"/>
            </a:pPr>
            <a:r>
              <a:rPr lang="cs-CZ" sz="2600" dirty="0" smtClean="0">
                <a:solidFill>
                  <a:srgbClr val="C00000"/>
                </a:solidFill>
                <a:latin typeface="Calibri" pitchFamily="34" charset="0"/>
              </a:rPr>
              <a:t>Zatraktivnění výuky, aktivnější podíl žáků při práci v hodinách</a:t>
            </a:r>
          </a:p>
          <a:p>
            <a:pPr>
              <a:buFont typeface="Wingdings" pitchFamily="2" charset="2"/>
              <a:buChar char="Ø"/>
            </a:pPr>
            <a:r>
              <a:rPr lang="cs-CZ" sz="2600" dirty="0" smtClean="0">
                <a:latin typeface="Calibri" pitchFamily="34" charset="0"/>
              </a:rPr>
              <a:t>Pořízení technických zařízení pro práci s DUM, ale také pro využití k prezentacím vlastních žákovských prací (85 PC, 21 interaktivních dataprojektorů, 1 vizualizér)</a:t>
            </a:r>
          </a:p>
          <a:p>
            <a:pPr>
              <a:buFont typeface="Wingdings" pitchFamily="2" charset="2"/>
              <a:buChar char="Ø"/>
            </a:pPr>
            <a:r>
              <a:rPr lang="cs-CZ" sz="2600" dirty="0" smtClean="0">
                <a:solidFill>
                  <a:srgbClr val="FF0000"/>
                </a:solidFill>
                <a:latin typeface="Calibri" pitchFamily="34" charset="0"/>
              </a:rPr>
              <a:t>Pořízení SW (sjednocení operačního systému, výukové programy, elektronické učebnice)</a:t>
            </a:r>
          </a:p>
          <a:p>
            <a:pPr>
              <a:buFont typeface="Wingdings" pitchFamily="2" charset="2"/>
              <a:buChar char="Ø"/>
            </a:pPr>
            <a:r>
              <a:rPr lang="cs-CZ" sz="2600" dirty="0" smtClean="0">
                <a:latin typeface="Calibri" pitchFamily="34" charset="0"/>
              </a:rPr>
              <a:t>Pořízení dalších pomůcek pro přírodovědné obory (např. systém Vernier,  sady pro chemii)</a:t>
            </a:r>
          </a:p>
          <a:p>
            <a:pPr marL="0" indent="0">
              <a:buNone/>
            </a:pPr>
            <a:endParaRPr lang="cs-CZ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1\HomeV$\jitka.frydova\Dokumenty\My Pictures\2012-05 (květen)\P5010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3" y="404260"/>
            <a:ext cx="6906126" cy="517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780</Words>
  <Application>Microsoft Office PowerPoint</Application>
  <PresentationFormat>Předvádění na obrazovce (4:3)</PresentationFormat>
  <Paragraphs>72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Office Theme</vt:lpstr>
      <vt:lpstr>Operační program  Vzdělávání pro konkurenceschopnost   1.4 Zlepšení podmínek pro vzdělávání na základních školách</vt:lpstr>
      <vt:lpstr>Počáteční úvahy</vt:lpstr>
      <vt:lpstr>Na startu projektu</vt:lpstr>
      <vt:lpstr>Prezentace aplikace PowerPoint</vt:lpstr>
      <vt:lpstr>Rozpočet projektu</vt:lpstr>
      <vt:lpstr>Klíčové aspekty</vt:lpstr>
      <vt:lpstr>Cíle a výstupy z projektu</vt:lpstr>
      <vt:lpstr>Efektivita projektu</vt:lpstr>
      <vt:lpstr>Prezentace aplikace PowerPoint</vt:lpstr>
      <vt:lpstr>Prezentace aplikace PowerPoint</vt:lpstr>
      <vt:lpstr>Prezentace aplikace PowerPoint</vt:lpstr>
      <vt:lpstr>Digitální Učební Materiál (DUM)</vt:lpstr>
      <vt:lpstr>Digitální učební materiály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2014-06-06T08:00:10Z</dcterms:created>
  <dcterms:modified xsi:type="dcterms:W3CDTF">2014-06-06T08:00:20Z</dcterms:modified>
  <cp:contentStatus/>
</cp:coreProperties>
</file>