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93455" r:id="rId1"/>
  </p:sldMasterIdLst>
  <p:notesMasterIdLst>
    <p:notesMasterId r:id="rId19"/>
  </p:notesMasterIdLst>
  <p:sldIdLst>
    <p:sldId id="257" r:id="rId2"/>
    <p:sldId id="258" r:id="rId3"/>
    <p:sldId id="259" r:id="rId4"/>
    <p:sldId id="272" r:id="rId5"/>
    <p:sldId id="262" r:id="rId6"/>
    <p:sldId id="260" r:id="rId7"/>
    <p:sldId id="261" r:id="rId8"/>
    <p:sldId id="273" r:id="rId9"/>
    <p:sldId id="269" r:id="rId10"/>
    <p:sldId id="271" r:id="rId11"/>
    <p:sldId id="264" r:id="rId12"/>
    <p:sldId id="263" r:id="rId13"/>
    <p:sldId id="270" r:id="rId14"/>
    <p:sldId id="265" r:id="rId15"/>
    <p:sldId id="268" r:id="rId16"/>
    <p:sldId id="266" r:id="rId17"/>
    <p:sldId id="267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76" autoAdjust="0"/>
  </p:normalViewPr>
  <p:slideViewPr>
    <p:cSldViewPr snapToGrid="0" snapToObjects="1">
      <p:cViewPr>
        <p:scale>
          <a:sx n="99" d="100"/>
          <a:sy n="99" d="100"/>
        </p:scale>
        <p:origin x="-1014" y="4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76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9" d="100"/>
        <a:sy n="149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C0383A-16A5-4F14-9D2C-03D3473EEA68}" type="datetimeFigureOut">
              <a:rPr lang="cs-CZ" smtClean="0"/>
              <a:t>6.6.2014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E15730-901B-4675-97B6-6E9B1EE23A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2954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E15730-901B-4675-97B6-6E9B1EE23A5E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7713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pPr/>
              <a:t>6/6/2014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317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pPr/>
              <a:t>6/6/2014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996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pPr/>
              <a:t>6/6/2014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7B99-7C3F-4BC3-B7B8-7E1F8C620B24}" type="datetime1">
              <a:rPr lang="en-US" smtClean="0"/>
              <a:pPr/>
              <a:t>6/6/2014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2B4D-6B12-4EDF-87BB-2B55CECB6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394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pPr/>
              <a:t>6/6/2014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594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pPr/>
              <a:t>6/6/2014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824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pPr/>
              <a:t>6/6/2014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712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pPr/>
              <a:t>6/6/2014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224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pPr/>
              <a:t>6/6/2014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220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pPr/>
              <a:t>6/6/2014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983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2560D-EC28-3B41-86E8-18F1CE0113B4}" type="datetimeFigureOut">
              <a:rPr lang="en-US" smtClean="0"/>
              <a:pPr/>
              <a:t>6/6/2014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56" r:id="rId1"/>
    <p:sldLayoutId id="2147493457" r:id="rId2"/>
    <p:sldLayoutId id="2147493458" r:id="rId3"/>
    <p:sldLayoutId id="2147493459" r:id="rId4"/>
    <p:sldLayoutId id="2147493460" r:id="rId5"/>
    <p:sldLayoutId id="2147493461" r:id="rId6"/>
    <p:sldLayoutId id="2147493462" r:id="rId7"/>
    <p:sldLayoutId id="2147493463" r:id="rId8"/>
    <p:sldLayoutId id="2147493464" r:id="rId9"/>
    <p:sldLayoutId id="2147493465" r:id="rId10"/>
    <p:sldLayoutId id="2147493466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638354"/>
            <a:ext cx="8229601" cy="2351589"/>
          </a:xfrm>
        </p:spPr>
        <p:txBody>
          <a:bodyPr>
            <a:normAutofit/>
          </a:bodyPr>
          <a:lstStyle/>
          <a:p>
            <a:r>
              <a:rPr lang="cs-CZ" sz="2800" dirty="0" smtClean="0">
                <a:latin typeface="Calibri" pitchFamily="34" charset="0"/>
                <a:cs typeface="Arial" pitchFamily="34" charset="0"/>
              </a:rPr>
              <a:t>Operační program</a:t>
            </a:r>
            <a:br>
              <a:rPr lang="cs-CZ" sz="2800" dirty="0" smtClean="0">
                <a:latin typeface="Calibri" pitchFamily="34" charset="0"/>
                <a:cs typeface="Arial" pitchFamily="34" charset="0"/>
              </a:rPr>
            </a:br>
            <a:r>
              <a:rPr lang="cs-CZ" sz="4000" dirty="0" smtClean="0">
                <a:latin typeface="Calibri" pitchFamily="34" charset="0"/>
                <a:cs typeface="Arial" pitchFamily="34" charset="0"/>
              </a:rPr>
              <a:t> </a:t>
            </a:r>
            <a:r>
              <a:rPr lang="cs-CZ" sz="4000" b="1" dirty="0" smtClean="0">
                <a:solidFill>
                  <a:srgbClr val="002060"/>
                </a:solidFill>
                <a:latin typeface="Calibri" pitchFamily="34" charset="0"/>
                <a:cs typeface="Arial" pitchFamily="34" charset="0"/>
              </a:rPr>
              <a:t>Vzdělávání pro konkurenceschopnost</a:t>
            </a:r>
            <a:r>
              <a:rPr lang="cs-CZ" sz="4000" b="1" dirty="0" smtClean="0">
                <a:latin typeface="Calibri" pitchFamily="34" charset="0"/>
                <a:cs typeface="Arial" pitchFamily="34" charset="0"/>
              </a:rPr>
              <a:t/>
            </a:r>
            <a:br>
              <a:rPr lang="cs-CZ" sz="4000" b="1" dirty="0" smtClean="0">
                <a:latin typeface="Calibri" pitchFamily="34" charset="0"/>
                <a:cs typeface="Arial" pitchFamily="34" charset="0"/>
              </a:rPr>
            </a:br>
            <a:r>
              <a:rPr lang="cs-CZ" sz="2500" dirty="0" smtClean="0">
                <a:latin typeface="Calibri" pitchFamily="34" charset="0"/>
                <a:cs typeface="Arial" pitchFamily="34" charset="0"/>
              </a:rPr>
              <a:t/>
            </a:r>
            <a:br>
              <a:rPr lang="cs-CZ" sz="2500" dirty="0" smtClean="0">
                <a:latin typeface="Calibri" pitchFamily="34" charset="0"/>
                <a:cs typeface="Arial" pitchFamily="34" charset="0"/>
              </a:rPr>
            </a:br>
            <a:r>
              <a:rPr lang="cs-CZ" sz="2500" dirty="0" smtClean="0">
                <a:latin typeface="Calibri" pitchFamily="34" charset="0"/>
                <a:cs typeface="Arial" pitchFamily="34" charset="0"/>
              </a:rPr>
              <a:t> </a:t>
            </a:r>
            <a:r>
              <a:rPr lang="cs-CZ" sz="2500" dirty="0" smtClean="0">
                <a:solidFill>
                  <a:srgbClr val="002060"/>
                </a:solidFill>
                <a:latin typeface="Calibri" pitchFamily="34" charset="0"/>
                <a:cs typeface="Arial" pitchFamily="34" charset="0"/>
              </a:rPr>
              <a:t>1.4 Zlepšení podmínek pro vzdělávání na základních školách</a:t>
            </a:r>
            <a:endParaRPr lang="en-US" sz="2500" dirty="0">
              <a:solidFill>
                <a:srgbClr val="00206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468914"/>
            <a:ext cx="8229600" cy="240937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cs-CZ" sz="4800" b="1" dirty="0" smtClean="0">
                <a:solidFill>
                  <a:srgbClr val="C00000"/>
                </a:solidFill>
                <a:latin typeface="Calibri" pitchFamily="34" charset="0"/>
                <a:cs typeface="Consolas" pitchFamily="49" charset="0"/>
              </a:rPr>
              <a:t>„Škola porozumění“</a:t>
            </a:r>
          </a:p>
          <a:p>
            <a:pPr algn="ctr">
              <a:buNone/>
            </a:pPr>
            <a:r>
              <a:rPr lang="cs-CZ" sz="3600" b="1" dirty="0" smtClean="0">
                <a:latin typeface="Calibri" pitchFamily="34" charset="0"/>
                <a:cs typeface="Consolas" pitchFamily="49" charset="0"/>
              </a:rPr>
              <a:t>Základní škola Kladno, Vodárenská 2116</a:t>
            </a:r>
          </a:p>
          <a:p>
            <a:pPr algn="r">
              <a:buNone/>
            </a:pPr>
            <a:r>
              <a:rPr lang="cs-CZ" sz="2400" dirty="0" smtClean="0">
                <a:latin typeface="Calibri" pitchFamily="34" charset="0"/>
                <a:cs typeface="Consolas" pitchFamily="49" charset="0"/>
              </a:rPr>
              <a:t>Mgr. Jaroslav Feřtek</a:t>
            </a:r>
            <a:endParaRPr lang="en-US" sz="2400" dirty="0">
              <a:latin typeface="Calibri" pitchFamily="34" charset="0"/>
              <a:cs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6646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\\s1\HomeV$\jitka.frydova\Dokumenty\My Pictures\2012-04 (duben)\P43001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70" y="317633"/>
            <a:ext cx="7093815" cy="5320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4397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892" y="442765"/>
            <a:ext cx="6801851" cy="510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197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FF0000"/>
                </a:solidFill>
                <a:latin typeface="Calibri" pitchFamily="34" charset="0"/>
              </a:rPr>
              <a:t>D</a:t>
            </a:r>
            <a:r>
              <a:rPr lang="cs-CZ" b="1" dirty="0" smtClean="0">
                <a:latin typeface="Calibri" pitchFamily="34" charset="0"/>
              </a:rPr>
              <a:t>igitální </a:t>
            </a:r>
            <a:r>
              <a:rPr lang="cs-CZ" b="1" dirty="0" smtClean="0">
                <a:solidFill>
                  <a:srgbClr val="FF0000"/>
                </a:solidFill>
                <a:latin typeface="Calibri" pitchFamily="34" charset="0"/>
              </a:rPr>
              <a:t>U</a:t>
            </a:r>
            <a:r>
              <a:rPr lang="cs-CZ" b="1" dirty="0" smtClean="0">
                <a:latin typeface="Calibri" pitchFamily="34" charset="0"/>
              </a:rPr>
              <a:t>čební </a:t>
            </a:r>
            <a:r>
              <a:rPr lang="cs-CZ" b="1" dirty="0" smtClean="0">
                <a:solidFill>
                  <a:srgbClr val="FF0000"/>
                </a:solidFill>
                <a:latin typeface="Calibri" pitchFamily="34" charset="0"/>
              </a:rPr>
              <a:t>M</a:t>
            </a:r>
            <a:r>
              <a:rPr lang="cs-CZ" b="1" dirty="0" smtClean="0">
                <a:latin typeface="Calibri" pitchFamily="34" charset="0"/>
              </a:rPr>
              <a:t>ateriál (</a:t>
            </a:r>
            <a:r>
              <a:rPr lang="cs-CZ" b="1" dirty="0" smtClean="0">
                <a:solidFill>
                  <a:srgbClr val="FF0000"/>
                </a:solidFill>
                <a:latin typeface="Calibri" pitchFamily="34" charset="0"/>
              </a:rPr>
              <a:t>DUM</a:t>
            </a:r>
            <a:r>
              <a:rPr lang="cs-CZ" b="1" dirty="0" smtClean="0">
                <a:latin typeface="Calibri" pitchFamily="34" charset="0"/>
              </a:rPr>
              <a:t>)</a:t>
            </a:r>
            <a:endParaRPr lang="cs-CZ" b="1" dirty="0">
              <a:latin typeface="Calibri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350656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cs-CZ" sz="2800" dirty="0" smtClean="0">
                <a:solidFill>
                  <a:srgbClr val="C00000"/>
                </a:solidFill>
                <a:latin typeface="Calibri" pitchFamily="34" charset="0"/>
              </a:rPr>
              <a:t>Základní parametry (požadavky) – vzor – úvodní strana, anotace, obsah dle určení, použité zdroje – stanovení minimálního rozsahu na 4 stránky</a:t>
            </a:r>
          </a:p>
          <a:p>
            <a:pPr>
              <a:buFont typeface="Wingdings" pitchFamily="2" charset="2"/>
              <a:buChar char="Ø"/>
            </a:pPr>
            <a:r>
              <a:rPr lang="cs-CZ" sz="2800" dirty="0" smtClean="0">
                <a:latin typeface="Calibri" pitchFamily="34" charset="0"/>
              </a:rPr>
              <a:t>Nejsledovanější aspekt – použití zdrojů (volně šiřitelné galerie nebo galerie příslušné školou vlastněné SW licence – </a:t>
            </a:r>
            <a:r>
              <a:rPr lang="cs-CZ" sz="2800" b="1" dirty="0" smtClean="0">
                <a:solidFill>
                  <a:srgbClr val="FF0000"/>
                </a:solidFill>
                <a:latin typeface="Calibri" pitchFamily="34" charset="0"/>
              </a:rPr>
              <a:t>autorský zákon</a:t>
            </a:r>
            <a:r>
              <a:rPr lang="cs-CZ" sz="2800" dirty="0" smtClean="0">
                <a:latin typeface="Calibri" pitchFamily="34" charset="0"/>
              </a:rPr>
              <a:t>)</a:t>
            </a:r>
          </a:p>
          <a:p>
            <a:pPr>
              <a:buFont typeface="Wingdings" pitchFamily="2" charset="2"/>
              <a:buChar char="Ø"/>
            </a:pPr>
            <a:r>
              <a:rPr lang="cs-CZ" sz="2800" dirty="0" smtClean="0">
                <a:solidFill>
                  <a:srgbClr val="C00000"/>
                </a:solidFill>
                <a:latin typeface="Calibri" pitchFamily="34" charset="0"/>
              </a:rPr>
              <a:t>Formáty: *.doc, *.</a:t>
            </a:r>
            <a:r>
              <a:rPr lang="cs-CZ" sz="2800" dirty="0" err="1" smtClean="0">
                <a:solidFill>
                  <a:srgbClr val="C00000"/>
                </a:solidFill>
                <a:latin typeface="Calibri" pitchFamily="34" charset="0"/>
              </a:rPr>
              <a:t>docx</a:t>
            </a:r>
            <a:r>
              <a:rPr lang="cs-CZ" sz="2800" dirty="0" smtClean="0">
                <a:solidFill>
                  <a:srgbClr val="C00000"/>
                </a:solidFill>
                <a:latin typeface="Calibri" pitchFamily="34" charset="0"/>
              </a:rPr>
              <a:t> (textový editor MS Word), *.</a:t>
            </a:r>
            <a:r>
              <a:rPr lang="cs-CZ" sz="2800" dirty="0" err="1" smtClean="0">
                <a:solidFill>
                  <a:srgbClr val="C00000"/>
                </a:solidFill>
                <a:latin typeface="Calibri" pitchFamily="34" charset="0"/>
              </a:rPr>
              <a:t>xls</a:t>
            </a:r>
            <a:r>
              <a:rPr lang="cs-CZ" sz="2800" dirty="0" smtClean="0">
                <a:solidFill>
                  <a:srgbClr val="C00000"/>
                </a:solidFill>
                <a:latin typeface="Calibri" pitchFamily="34" charset="0"/>
              </a:rPr>
              <a:t>, *.</a:t>
            </a:r>
            <a:r>
              <a:rPr lang="cs-CZ" sz="2800" dirty="0" err="1" smtClean="0">
                <a:solidFill>
                  <a:srgbClr val="C00000"/>
                </a:solidFill>
                <a:latin typeface="Calibri" pitchFamily="34" charset="0"/>
              </a:rPr>
              <a:t>xlsx</a:t>
            </a:r>
            <a:r>
              <a:rPr lang="cs-CZ" sz="2800" dirty="0" smtClean="0">
                <a:solidFill>
                  <a:srgbClr val="C00000"/>
                </a:solidFill>
                <a:latin typeface="Calibri" pitchFamily="34" charset="0"/>
              </a:rPr>
              <a:t> (tabulkový procesor MS Excel), *.</a:t>
            </a:r>
            <a:r>
              <a:rPr lang="cs-CZ" sz="2800" dirty="0" err="1" smtClean="0">
                <a:solidFill>
                  <a:srgbClr val="C00000"/>
                </a:solidFill>
                <a:latin typeface="Calibri" pitchFamily="34" charset="0"/>
              </a:rPr>
              <a:t>ppt</a:t>
            </a:r>
            <a:r>
              <a:rPr lang="cs-CZ" sz="2800" dirty="0" smtClean="0">
                <a:solidFill>
                  <a:srgbClr val="C00000"/>
                </a:solidFill>
                <a:latin typeface="Calibri" pitchFamily="34" charset="0"/>
              </a:rPr>
              <a:t>, *.</a:t>
            </a:r>
            <a:r>
              <a:rPr lang="cs-CZ" sz="2800" dirty="0" err="1" smtClean="0">
                <a:solidFill>
                  <a:srgbClr val="C00000"/>
                </a:solidFill>
                <a:latin typeface="Calibri" pitchFamily="34" charset="0"/>
              </a:rPr>
              <a:t>pptx</a:t>
            </a:r>
            <a:r>
              <a:rPr lang="cs-CZ" sz="2800" dirty="0" smtClean="0">
                <a:solidFill>
                  <a:srgbClr val="C00000"/>
                </a:solidFill>
                <a:latin typeface="Calibri" pitchFamily="34" charset="0"/>
              </a:rPr>
              <a:t> (MS PowerPoint), dále Smart Notebook (Smart </a:t>
            </a:r>
            <a:r>
              <a:rPr lang="cs-CZ" sz="2800" dirty="0" err="1" smtClean="0">
                <a:solidFill>
                  <a:srgbClr val="C00000"/>
                </a:solidFill>
                <a:latin typeface="Calibri" pitchFamily="34" charset="0"/>
              </a:rPr>
              <a:t>Board</a:t>
            </a:r>
            <a:r>
              <a:rPr lang="cs-CZ" sz="2800" dirty="0" smtClean="0">
                <a:solidFill>
                  <a:srgbClr val="C00000"/>
                </a:solidFill>
                <a:latin typeface="Calibri" pitchFamily="34" charset="0"/>
              </a:rPr>
              <a:t>), </a:t>
            </a:r>
            <a:r>
              <a:rPr lang="cs-CZ" sz="2800" dirty="0" err="1" smtClean="0">
                <a:solidFill>
                  <a:srgbClr val="C00000"/>
                </a:solidFill>
                <a:latin typeface="Calibri" pitchFamily="34" charset="0"/>
              </a:rPr>
              <a:t>Easiteach</a:t>
            </a:r>
            <a:r>
              <a:rPr lang="cs-CZ" sz="2800" dirty="0" smtClean="0">
                <a:solidFill>
                  <a:srgbClr val="C00000"/>
                </a:solidFill>
                <a:latin typeface="Calibri" pitchFamily="34" charset="0"/>
              </a:rPr>
              <a:t> (dataprojektory </a:t>
            </a:r>
            <a:r>
              <a:rPr lang="cs-CZ" sz="2800" dirty="0" err="1" smtClean="0">
                <a:solidFill>
                  <a:srgbClr val="C00000"/>
                </a:solidFill>
                <a:latin typeface="Calibri" pitchFamily="34" charset="0"/>
              </a:rPr>
              <a:t>BenQ</a:t>
            </a:r>
            <a:r>
              <a:rPr lang="cs-CZ" sz="2800" dirty="0" smtClean="0">
                <a:solidFill>
                  <a:srgbClr val="C00000"/>
                </a:solidFill>
                <a:latin typeface="Calibri" pitchFamily="34" charset="0"/>
              </a:rPr>
              <a:t>)</a:t>
            </a:r>
          </a:p>
          <a:p>
            <a:pPr>
              <a:buFont typeface="Wingdings" pitchFamily="2" charset="2"/>
              <a:buChar char="Ø"/>
            </a:pPr>
            <a:r>
              <a:rPr lang="cs-CZ" sz="2800" dirty="0" smtClean="0">
                <a:latin typeface="Calibri" pitchFamily="34" charset="0"/>
              </a:rPr>
              <a:t>Formy: výklad (prezentace), výklad (interaktivní), opakování a procvičování (interaktivní), pracovní list (doplňovací), pracovní list (interaktivní), pracovní list (test, popřípadě test s řešením)</a:t>
            </a:r>
          </a:p>
          <a:p>
            <a:pPr marL="0" indent="0">
              <a:buNone/>
            </a:pPr>
            <a:endParaRPr lang="cs-CZ" sz="2800" dirty="0" smtClean="0">
              <a:latin typeface="Calibri" pitchFamily="34" charset="0"/>
            </a:endParaRPr>
          </a:p>
          <a:p>
            <a:pPr marL="0" indent="0">
              <a:buNone/>
            </a:pPr>
            <a:endParaRPr lang="cs-CZ" sz="28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664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16026"/>
            <a:ext cx="7772400" cy="1470025"/>
          </a:xfrm>
        </p:spPr>
        <p:txBody>
          <a:bodyPr>
            <a:normAutofit/>
          </a:bodyPr>
          <a:lstStyle/>
          <a:p>
            <a:r>
              <a:rPr lang="cs-CZ" sz="5400" b="1" dirty="0" smtClean="0">
                <a:solidFill>
                  <a:srgbClr val="C00000"/>
                </a:solidFill>
                <a:latin typeface="Calibri" pitchFamily="34" charset="0"/>
              </a:rPr>
              <a:t>Digitální učební materiály</a:t>
            </a:r>
            <a:endParaRPr lang="en-GB" sz="54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116943"/>
            <a:ext cx="6400800" cy="1752600"/>
          </a:xfrm>
        </p:spPr>
        <p:txBody>
          <a:bodyPr>
            <a:normAutofit/>
          </a:bodyPr>
          <a:lstStyle/>
          <a:p>
            <a:r>
              <a:rPr lang="cs-CZ" sz="4400" b="1" dirty="0" smtClean="0">
                <a:solidFill>
                  <a:srgbClr val="C00000"/>
                </a:solidFill>
              </a:rPr>
              <a:t>(ukázky)</a:t>
            </a:r>
            <a:endParaRPr lang="en-GB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7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420" y="447492"/>
            <a:ext cx="6110287" cy="597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315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631" y="2554743"/>
            <a:ext cx="18288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Skupina 2"/>
          <p:cNvGrpSpPr/>
          <p:nvPr/>
        </p:nvGrpSpPr>
        <p:grpSpPr>
          <a:xfrm>
            <a:off x="5180027" y="3710283"/>
            <a:ext cx="2755250" cy="2361192"/>
            <a:chOff x="4167862" y="3427883"/>
            <a:chExt cx="3175248" cy="2644267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67862" y="3427883"/>
              <a:ext cx="1828800" cy="1828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687" b="17253"/>
            <a:stretch/>
          </p:blipFill>
          <p:spPr bwMode="auto">
            <a:xfrm>
              <a:off x="5514310" y="4918905"/>
              <a:ext cx="1828800" cy="11532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98" b="15997"/>
          <a:stretch/>
        </p:blipFill>
        <p:spPr bwMode="auto">
          <a:xfrm>
            <a:off x="2276303" y="4870189"/>
            <a:ext cx="2388243" cy="1655155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Skupina 1"/>
          <p:cNvGrpSpPr/>
          <p:nvPr/>
        </p:nvGrpSpPr>
        <p:grpSpPr>
          <a:xfrm>
            <a:off x="4980439" y="1064968"/>
            <a:ext cx="3475856" cy="1747664"/>
            <a:chOff x="3491880" y="673224"/>
            <a:chExt cx="3475856" cy="1747664"/>
          </a:xfrm>
        </p:grpSpPr>
        <p:pic>
          <p:nvPicPr>
            <p:cNvPr id="1031" name="Picture 7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755" b="19381"/>
            <a:stretch/>
          </p:blipFill>
          <p:spPr bwMode="auto">
            <a:xfrm>
              <a:off x="3491880" y="1115878"/>
              <a:ext cx="1828800" cy="11313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2" name="Picture 8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0072" y="673224"/>
              <a:ext cx="1747664" cy="17476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6" r="12984"/>
          <a:stretch/>
        </p:blipFill>
        <p:spPr bwMode="auto">
          <a:xfrm>
            <a:off x="2555776" y="1259814"/>
            <a:ext cx="1286359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179512" y="156529"/>
            <a:ext cx="8964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u="sng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Opakování: </a:t>
            </a:r>
            <a:r>
              <a:rPr lang="cs-CZ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Jmenuj </a:t>
            </a:r>
            <a:r>
              <a:rPr lang="cs-CZ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odvětví</a:t>
            </a:r>
            <a:r>
              <a:rPr lang="cs-CZ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cs-CZ" sz="24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druhy průmyslu</a:t>
            </a:r>
            <a:r>
              <a:rPr lang="cs-CZ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ke kterým se vztahují tyto obrázky (odpovědi se odkryjí po kliknutí podle pořadí):</a:t>
            </a:r>
            <a:endParaRPr lang="cs-CZ" sz="2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693" y="2974669"/>
            <a:ext cx="1800200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111051" y="1272831"/>
            <a:ext cx="22381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Odvětví: </a:t>
            </a:r>
          </a:p>
          <a:p>
            <a:r>
              <a:rPr lang="cs-CZ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těžký průmysl</a:t>
            </a:r>
            <a:endParaRPr lang="cs-CZ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3470424" y="3506019"/>
            <a:ext cx="2218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Druhy průmyslu</a:t>
            </a:r>
            <a:endParaRPr lang="cs-CZ" sz="2400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8" name="Přímá spojnice se šipkou 7"/>
          <p:cNvCxnSpPr/>
          <p:nvPr/>
        </p:nvCxnSpPr>
        <p:spPr>
          <a:xfrm flipV="1">
            <a:off x="5070342" y="2699714"/>
            <a:ext cx="424890" cy="706947"/>
          </a:xfrm>
          <a:prstGeom prst="straightConnector1">
            <a:avLst/>
          </a:prstGeom>
          <a:ln>
            <a:solidFill>
              <a:srgbClr val="990033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Přímá spojnice se šipkou 9"/>
          <p:cNvCxnSpPr>
            <a:stCxn id="6" idx="0"/>
          </p:cNvCxnSpPr>
          <p:nvPr/>
        </p:nvCxnSpPr>
        <p:spPr>
          <a:xfrm flipH="1" flipV="1">
            <a:off x="4067942" y="2812632"/>
            <a:ext cx="511793" cy="693387"/>
          </a:xfrm>
          <a:prstGeom prst="straightConnector1">
            <a:avLst/>
          </a:prstGeom>
          <a:ln>
            <a:solidFill>
              <a:srgbClr val="990033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Přímá spojnice se šipkou 11"/>
          <p:cNvCxnSpPr/>
          <p:nvPr/>
        </p:nvCxnSpPr>
        <p:spPr>
          <a:xfrm flipH="1">
            <a:off x="2555776" y="3736851"/>
            <a:ext cx="914648" cy="0"/>
          </a:xfrm>
          <a:prstGeom prst="straightConnector1">
            <a:avLst/>
          </a:prstGeom>
          <a:ln>
            <a:solidFill>
              <a:srgbClr val="990033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Přímá spojnice se šipkou 13"/>
          <p:cNvCxnSpPr/>
          <p:nvPr/>
        </p:nvCxnSpPr>
        <p:spPr>
          <a:xfrm flipH="1">
            <a:off x="3470424" y="3967684"/>
            <a:ext cx="371711" cy="831719"/>
          </a:xfrm>
          <a:prstGeom prst="straightConnector1">
            <a:avLst/>
          </a:prstGeom>
          <a:ln>
            <a:solidFill>
              <a:srgbClr val="990033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6" name="Přímá spojnice se šipkou 15"/>
          <p:cNvCxnSpPr/>
          <p:nvPr/>
        </p:nvCxnSpPr>
        <p:spPr>
          <a:xfrm>
            <a:off x="4788024" y="3967684"/>
            <a:ext cx="432048" cy="415859"/>
          </a:xfrm>
          <a:prstGeom prst="straightConnector1">
            <a:avLst/>
          </a:prstGeom>
          <a:ln>
            <a:solidFill>
              <a:srgbClr val="990033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8" name="Přímá spojnice se šipkou 17"/>
          <p:cNvCxnSpPr/>
          <p:nvPr/>
        </p:nvCxnSpPr>
        <p:spPr>
          <a:xfrm>
            <a:off x="5894839" y="3736851"/>
            <a:ext cx="912133" cy="0"/>
          </a:xfrm>
          <a:prstGeom prst="straightConnector1">
            <a:avLst/>
          </a:prstGeom>
          <a:ln>
            <a:solidFill>
              <a:srgbClr val="990033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3" name="TextovéPole 22"/>
          <p:cNvSpPr txBox="1"/>
          <p:nvPr/>
        </p:nvSpPr>
        <p:spPr>
          <a:xfrm>
            <a:off x="3284040" y="1457496"/>
            <a:ext cx="13805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chemický</a:t>
            </a:r>
            <a:endParaRPr lang="cs-CZ" sz="2400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5941029" y="1028981"/>
            <a:ext cx="1483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těžební</a:t>
            </a:r>
            <a:endParaRPr lang="cs-CZ" sz="2400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6607744" y="4152710"/>
            <a:ext cx="23109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stavebních hmot</a:t>
            </a:r>
            <a:endParaRPr lang="cs-CZ" sz="2400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TextovéPole 25"/>
          <p:cNvSpPr txBox="1"/>
          <p:nvPr/>
        </p:nvSpPr>
        <p:spPr>
          <a:xfrm>
            <a:off x="4664546" y="5479430"/>
            <a:ext cx="1540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energetika</a:t>
            </a:r>
            <a:endParaRPr lang="cs-CZ" sz="2400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TextovéPole 26"/>
          <p:cNvSpPr txBox="1"/>
          <p:nvPr/>
        </p:nvSpPr>
        <p:spPr>
          <a:xfrm>
            <a:off x="840498" y="5609810"/>
            <a:ext cx="12843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hutnický</a:t>
            </a:r>
            <a:endParaRPr lang="cs-CZ" sz="2400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389724" y="4870188"/>
            <a:ext cx="16791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strojírenský</a:t>
            </a:r>
            <a:endParaRPr lang="cs-CZ" sz="2400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TextovéPole 28"/>
          <p:cNvSpPr txBox="1"/>
          <p:nvPr/>
        </p:nvSpPr>
        <p:spPr>
          <a:xfrm>
            <a:off x="3842135" y="1126025"/>
            <a:ext cx="4219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</a:t>
            </a:r>
            <a:endParaRPr lang="cs-CZ" sz="2400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5551567" y="1006294"/>
            <a:ext cx="4219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</a:t>
            </a:r>
            <a:endParaRPr lang="cs-CZ" sz="2400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TextovéPole 30"/>
          <p:cNvSpPr txBox="1"/>
          <p:nvPr/>
        </p:nvSpPr>
        <p:spPr>
          <a:xfrm>
            <a:off x="6809239" y="3737002"/>
            <a:ext cx="5083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</a:t>
            </a:r>
            <a:endParaRPr lang="cs-CZ" sz="2400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24" name="TextovéPole 1023"/>
          <p:cNvSpPr txBox="1"/>
          <p:nvPr/>
        </p:nvSpPr>
        <p:spPr>
          <a:xfrm>
            <a:off x="4843589" y="5141956"/>
            <a:ext cx="4219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</a:t>
            </a:r>
            <a:endParaRPr lang="cs-CZ" sz="2400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25" name="TextovéPole 1024"/>
          <p:cNvSpPr txBox="1"/>
          <p:nvPr/>
        </p:nvSpPr>
        <p:spPr>
          <a:xfrm>
            <a:off x="389724" y="5595150"/>
            <a:ext cx="4219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</a:t>
            </a:r>
            <a:endParaRPr lang="cs-CZ" sz="2400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4" name="TextovéPole 1033"/>
          <p:cNvSpPr txBox="1"/>
          <p:nvPr/>
        </p:nvSpPr>
        <p:spPr>
          <a:xfrm>
            <a:off x="29807" y="4845985"/>
            <a:ext cx="4219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</a:t>
            </a:r>
            <a:endParaRPr lang="cs-CZ" sz="2400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97436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06" y="423511"/>
            <a:ext cx="6976187" cy="5255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6861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562" y="269507"/>
            <a:ext cx="6109326" cy="5717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226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C00000"/>
                </a:solidFill>
                <a:latin typeface="Calibri" pitchFamily="34" charset="0"/>
              </a:rPr>
              <a:t>Počáteční úvahy</a:t>
            </a:r>
            <a:endParaRPr lang="cs-CZ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88571" y="1600202"/>
            <a:ext cx="7598229" cy="4350656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 smtClean="0">
                <a:latin typeface="Calibri" pitchFamily="34" charset="0"/>
              </a:rPr>
              <a:t>Co projekt umožňuje?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>
                <a:latin typeface="Calibri" pitchFamily="34" charset="0"/>
              </a:rPr>
              <a:t>Čeho bychom rádi dosáhli my?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>
                <a:latin typeface="Calibri" pitchFamily="34" charset="0"/>
              </a:rPr>
              <a:t>Co pro to musíme udělat konkrétně?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>
                <a:latin typeface="Calibri" pitchFamily="34" charset="0"/>
              </a:rPr>
              <a:t>Je v našich silách všechno zvládnout?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>
                <a:latin typeface="Calibri" pitchFamily="34" charset="0"/>
              </a:rPr>
              <a:t>Jaké máme aktuální podmínky?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>
                <a:latin typeface="Calibri" pitchFamily="34" charset="0"/>
              </a:rPr>
              <a:t>Kdo bude mít co na starost?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>
                <a:latin typeface="Calibri" pitchFamily="34" charset="0"/>
              </a:rPr>
              <a:t>Čím a jak na projekt navážeme?</a:t>
            </a:r>
            <a:endParaRPr lang="cs-CZ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C00000"/>
                </a:solidFill>
                <a:latin typeface="Calibri" pitchFamily="34" charset="0"/>
              </a:rPr>
              <a:t>Na startu projektu</a:t>
            </a:r>
            <a:endParaRPr lang="cs-CZ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350656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cs-CZ" sz="2800" dirty="0" smtClean="0">
                <a:latin typeface="Calibri" pitchFamily="34" charset="0"/>
              </a:rPr>
              <a:t>Komplikace okolo žádosti (změna statutárního zástupce, schvalovací proces, akceptace)</a:t>
            </a:r>
          </a:p>
          <a:p>
            <a:pPr>
              <a:buFont typeface="Wingdings" pitchFamily="2" charset="2"/>
              <a:buChar char="Ø"/>
            </a:pPr>
            <a:r>
              <a:rPr lang="cs-CZ" sz="2800" dirty="0" smtClean="0">
                <a:solidFill>
                  <a:srgbClr val="C00000"/>
                </a:solidFill>
                <a:latin typeface="Calibri" pitchFamily="34" charset="0"/>
              </a:rPr>
              <a:t>Hlavní cíle (modernizace a inovace ve výuce, podpora profesních dovedností učitelů – ICT, technické vybavení)</a:t>
            </a:r>
          </a:p>
          <a:p>
            <a:pPr>
              <a:buFont typeface="Wingdings" pitchFamily="2" charset="2"/>
              <a:buChar char="Ø"/>
            </a:pPr>
            <a:r>
              <a:rPr lang="cs-CZ" sz="2800" dirty="0" smtClean="0">
                <a:latin typeface="Calibri" pitchFamily="34" charset="0"/>
              </a:rPr>
              <a:t>Podmínky (personální zajištění, technické a prostorové podmínky, finanční zajištění – PC síť, elektronika)</a:t>
            </a:r>
          </a:p>
          <a:p>
            <a:pPr>
              <a:buFont typeface="Wingdings" pitchFamily="2" charset="2"/>
              <a:buChar char="Ø"/>
            </a:pPr>
            <a:r>
              <a:rPr lang="cs-CZ" sz="2800" dirty="0" smtClean="0">
                <a:solidFill>
                  <a:srgbClr val="C00000"/>
                </a:solidFill>
                <a:latin typeface="Calibri" pitchFamily="34" charset="0"/>
              </a:rPr>
              <a:t>Zapojení do projektu (467 žáků 1. až 9. ročníku – 100% a 26 pedagogických pracovníků – 93%)</a:t>
            </a:r>
          </a:p>
          <a:p>
            <a:pPr>
              <a:buFont typeface="Wingdings" pitchFamily="2" charset="2"/>
              <a:buChar char="Ø"/>
            </a:pPr>
            <a:r>
              <a:rPr lang="cs-CZ" sz="2800" dirty="0" smtClean="0">
                <a:latin typeface="Calibri" pitchFamily="34" charset="0"/>
              </a:rPr>
              <a:t>Organizace, administrace, účetnictví, realizace (průhlednost, odůvodnitelnost, kontrola, veřejné zakázky)</a:t>
            </a:r>
          </a:p>
          <a:p>
            <a:pPr>
              <a:buFont typeface="Wingdings" pitchFamily="2" charset="2"/>
              <a:buChar char="Ø"/>
            </a:pPr>
            <a:r>
              <a:rPr lang="cs-CZ" sz="2800" dirty="0" smtClean="0">
                <a:solidFill>
                  <a:srgbClr val="C00000"/>
                </a:solidFill>
                <a:latin typeface="Calibri" pitchFamily="34" charset="0"/>
              </a:rPr>
              <a:t>Priorita – klíčové aktivity (cizí jazyky, využití ICT, matematika, přírodní vědy)</a:t>
            </a:r>
          </a:p>
          <a:p>
            <a:pPr>
              <a:buFont typeface="Wingdings" pitchFamily="2" charset="2"/>
              <a:buChar char="Ø"/>
            </a:pPr>
            <a:r>
              <a:rPr lang="cs-CZ" sz="2800" dirty="0" smtClean="0">
                <a:latin typeface="Calibri" pitchFamily="34" charset="0"/>
              </a:rPr>
              <a:t>Dotace (2 308 098,- Kč) vs. 1.032 DUM + 11 osvědčení z DVPP</a:t>
            </a:r>
            <a:endParaRPr lang="cs-CZ" sz="28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852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\\s1\HomeV$\jitka.frydova\Dokumenty\My Pictures\2012-04 (duben)\P43001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520" y="326056"/>
            <a:ext cx="7007189" cy="5255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434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C00000"/>
                </a:solidFill>
                <a:latin typeface="Calibri" pitchFamily="34" charset="0"/>
              </a:rPr>
              <a:t>Rozpočet projektu</a:t>
            </a:r>
            <a:endParaRPr lang="cs-CZ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350656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cs-CZ" sz="2800" dirty="0" smtClean="0">
                <a:latin typeface="Calibri" pitchFamily="34" charset="0"/>
              </a:rPr>
              <a:t>Podíl financování z prostředků EU a státního rozpočtu ČR v poměru </a:t>
            </a:r>
            <a:r>
              <a:rPr lang="cs-CZ" sz="2800" b="1" dirty="0" smtClean="0">
                <a:solidFill>
                  <a:srgbClr val="FF0000"/>
                </a:solidFill>
                <a:latin typeface="Calibri" pitchFamily="34" charset="0"/>
              </a:rPr>
              <a:t>85 : 15</a:t>
            </a:r>
            <a:r>
              <a:rPr lang="cs-CZ" sz="2800" dirty="0" smtClean="0">
                <a:latin typeface="Calibri" pitchFamily="34" charset="0"/>
              </a:rPr>
              <a:t> (v procentech)</a:t>
            </a:r>
          </a:p>
          <a:p>
            <a:pPr>
              <a:buFont typeface="Wingdings" pitchFamily="2" charset="2"/>
              <a:buChar char="Ø"/>
            </a:pPr>
            <a:r>
              <a:rPr lang="cs-CZ" sz="2800" dirty="0" smtClean="0">
                <a:latin typeface="Calibri" pitchFamily="34" charset="0"/>
              </a:rPr>
              <a:t>DVPP (metodika výuky cizích jazyků, matematiky, zvýšení ICT gramotnosti – kurzovné a cestovné)</a:t>
            </a:r>
          </a:p>
          <a:p>
            <a:pPr>
              <a:buFont typeface="Wingdings" pitchFamily="2" charset="2"/>
              <a:buChar char="Ø"/>
            </a:pPr>
            <a:r>
              <a:rPr lang="cs-CZ" sz="2800" dirty="0" smtClean="0">
                <a:latin typeface="Calibri" pitchFamily="34" charset="0"/>
              </a:rPr>
              <a:t>Inovace a zkvalitnění výuky prostřednictvím ICT (DUM, technika, SW, pomůcky)</a:t>
            </a:r>
          </a:p>
          <a:p>
            <a:pPr>
              <a:buFont typeface="Wingdings" pitchFamily="2" charset="2"/>
              <a:buChar char="Ø"/>
            </a:pPr>
            <a:r>
              <a:rPr lang="cs-CZ" sz="2800" dirty="0" smtClean="0">
                <a:latin typeface="Calibri" pitchFamily="34" charset="0"/>
              </a:rPr>
              <a:t>Inovace a zkvalitnění výuky v oblasti přírodních věd (DUM, pomůcky)</a:t>
            </a:r>
          </a:p>
          <a:p>
            <a:pPr>
              <a:buFont typeface="Wingdings" pitchFamily="2" charset="2"/>
              <a:buChar char="Ø"/>
            </a:pPr>
            <a:r>
              <a:rPr lang="cs-CZ" sz="2800" b="1" dirty="0" smtClean="0">
                <a:latin typeface="Calibri" pitchFamily="34" charset="0"/>
              </a:rPr>
              <a:t>Vhodnou kombinací šablon jsme se „trefili“ téměř přesně do maximální možné výše dotace</a:t>
            </a:r>
          </a:p>
          <a:p>
            <a:pPr>
              <a:buFont typeface="Wingdings" pitchFamily="2" charset="2"/>
              <a:buChar char="Ø"/>
            </a:pPr>
            <a:r>
              <a:rPr lang="cs-CZ" sz="2800" dirty="0" smtClean="0">
                <a:latin typeface="Calibri" pitchFamily="34" charset="0"/>
              </a:rPr>
              <a:t>Celková výše dotace </a:t>
            </a:r>
            <a:r>
              <a:rPr lang="cs-CZ" sz="3600" b="1" u="dbl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 pitchFamily="34" charset="0"/>
              </a:rPr>
              <a:t>2 308 098,- Kč</a:t>
            </a:r>
            <a:endParaRPr lang="cs-CZ" sz="3600" b="1" u="dbl" dirty="0">
              <a:solidFill>
                <a:srgbClr val="FF0000"/>
              </a:solidFill>
              <a:uFill>
                <a:solidFill>
                  <a:srgbClr val="FF0000"/>
                </a:solidFill>
              </a:u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608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C00000"/>
                </a:solidFill>
                <a:latin typeface="Calibri" pitchFamily="34" charset="0"/>
              </a:rPr>
              <a:t>Klíčové aspekty</a:t>
            </a:r>
            <a:endParaRPr lang="cs-CZ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350656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cs-CZ" sz="2800" dirty="0" smtClean="0">
                <a:latin typeface="Calibri" pitchFamily="34" charset="0"/>
              </a:rPr>
              <a:t>Personální zajištění (hlavní manažer projektu, tvůrci DUM, kontrola)</a:t>
            </a:r>
          </a:p>
          <a:p>
            <a:pPr>
              <a:buFont typeface="Wingdings" pitchFamily="2" charset="2"/>
              <a:buChar char="Ø"/>
            </a:pPr>
            <a:r>
              <a:rPr lang="cs-CZ" sz="2800" dirty="0" smtClean="0">
                <a:solidFill>
                  <a:srgbClr val="C00000"/>
                </a:solidFill>
                <a:latin typeface="Calibri" pitchFamily="34" charset="0"/>
              </a:rPr>
              <a:t>Formální a obsahová kvalita DUM (minimální požadavky, šablona, účelnost, autorský zákon)</a:t>
            </a:r>
          </a:p>
          <a:p>
            <a:pPr>
              <a:buFont typeface="Wingdings" pitchFamily="2" charset="2"/>
              <a:buChar char="Ø"/>
            </a:pPr>
            <a:r>
              <a:rPr lang="cs-CZ" sz="2800" dirty="0" smtClean="0">
                <a:latin typeface="Calibri" pitchFamily="34" charset="0"/>
              </a:rPr>
              <a:t>Odměňování autorů DUM (DPP, stanovení a výplaty odměn)</a:t>
            </a:r>
          </a:p>
          <a:p>
            <a:pPr>
              <a:buFont typeface="Wingdings" pitchFamily="2" charset="2"/>
              <a:buChar char="Ø"/>
            </a:pPr>
            <a:r>
              <a:rPr lang="cs-CZ" sz="2800" dirty="0" smtClean="0">
                <a:solidFill>
                  <a:srgbClr val="C00000"/>
                </a:solidFill>
                <a:latin typeface="Calibri" pitchFamily="34" charset="0"/>
              </a:rPr>
              <a:t>Podmínky pro ověřování DUM (rozšíření PC sítě, veřejná zakázka – pořízení techniky a SW, termínová kázeň – monitorovací zprávy)</a:t>
            </a:r>
          </a:p>
          <a:p>
            <a:pPr>
              <a:buFont typeface="Wingdings" pitchFamily="2" charset="2"/>
              <a:buChar char="Ø"/>
            </a:pPr>
            <a:r>
              <a:rPr lang="cs-CZ" sz="2800" dirty="0" smtClean="0">
                <a:latin typeface="Calibri" pitchFamily="34" charset="0"/>
              </a:rPr>
              <a:t>Administrativa a účetnictví projektu (záznamy o ověřování, výkazy práce, archivace výstupů, oddělené finance)</a:t>
            </a:r>
          </a:p>
          <a:p>
            <a:pPr>
              <a:buFont typeface="Wingdings" pitchFamily="2" charset="2"/>
              <a:buChar char="Ø"/>
            </a:pPr>
            <a:r>
              <a:rPr lang="cs-CZ" sz="2800" dirty="0" smtClean="0">
                <a:solidFill>
                  <a:srgbClr val="C00000"/>
                </a:solidFill>
                <a:latin typeface="Calibri" pitchFamily="34" charset="0"/>
              </a:rPr>
              <a:t>Žádoucí a nežádoucí kreativita projektového týmu</a:t>
            </a:r>
          </a:p>
          <a:p>
            <a:pPr marL="0" indent="0">
              <a:buNone/>
            </a:pPr>
            <a:endParaRPr lang="cs-CZ" sz="28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6902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C00000"/>
                </a:solidFill>
                <a:latin typeface="Calibri" pitchFamily="34" charset="0"/>
              </a:rPr>
              <a:t>Cíle a výstupy z projektu</a:t>
            </a:r>
            <a:endParaRPr lang="cs-CZ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350656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cs-CZ" sz="2800" dirty="0" smtClean="0">
                <a:latin typeface="Calibri" pitchFamily="34" charset="0"/>
              </a:rPr>
              <a:t>Soulad s idejemi ŠVP „Škola porozumění“ (pochopení jevů, vztahů či souvislostí v obsahu učiva, ale také porozumění lidské – výchova vzdělaných a empaticky smýšlejících bytostí)</a:t>
            </a:r>
          </a:p>
          <a:p>
            <a:pPr>
              <a:buFont typeface="Wingdings" pitchFamily="2" charset="2"/>
              <a:buChar char="Ø"/>
            </a:pPr>
            <a:r>
              <a:rPr lang="cs-CZ" sz="2800" dirty="0" smtClean="0">
                <a:solidFill>
                  <a:srgbClr val="C00000"/>
                </a:solidFill>
                <a:latin typeface="Calibri" pitchFamily="34" charset="0"/>
              </a:rPr>
              <a:t>Kvalitní výuka = dobře vybavený pedagog (odborně zdatný, metodicky schopný, podpořený pomůckami)</a:t>
            </a:r>
          </a:p>
          <a:p>
            <a:pPr>
              <a:buFont typeface="Wingdings" pitchFamily="2" charset="2"/>
              <a:buChar char="Ø"/>
            </a:pPr>
            <a:r>
              <a:rPr lang="cs-CZ" sz="2800" dirty="0" smtClean="0">
                <a:latin typeface="Calibri" pitchFamily="34" charset="0"/>
              </a:rPr>
              <a:t>Zásadní výstup = DUM (pro žáky různé věkové kategorie, různé výkonnosti, různě náročné úlohy dle individuálních schopností)</a:t>
            </a:r>
          </a:p>
          <a:p>
            <a:pPr>
              <a:buFont typeface="Wingdings" pitchFamily="2" charset="2"/>
              <a:buChar char="Ø"/>
            </a:pPr>
            <a:r>
              <a:rPr lang="cs-CZ" sz="2800" dirty="0" smtClean="0">
                <a:solidFill>
                  <a:srgbClr val="C00000"/>
                </a:solidFill>
                <a:latin typeface="Calibri" pitchFamily="34" charset="0"/>
              </a:rPr>
              <a:t>Zvýšení ICT gramotnosti učitelů (moderní vyučovací metody za využití prudce se rozvíjejících informačních technologií)</a:t>
            </a:r>
          </a:p>
          <a:p>
            <a:pPr>
              <a:buFont typeface="Wingdings" pitchFamily="2" charset="2"/>
              <a:buChar char="Ø"/>
            </a:pPr>
            <a:r>
              <a:rPr lang="cs-CZ" sz="2800" dirty="0" smtClean="0">
                <a:latin typeface="Calibri" pitchFamily="34" charset="0"/>
              </a:rPr>
              <a:t>Změny charakteru a obsahu vzdělávání a zlepšení klíčových kompetencí žáka s ohledem na jeho budoucí uplatnitelnost na trhu práce a zvýšení motivace k dalšímu vzdělávání</a:t>
            </a:r>
          </a:p>
          <a:p>
            <a:pPr marL="0" indent="0">
              <a:buNone/>
            </a:pPr>
            <a:endParaRPr lang="cs-CZ" sz="2800" dirty="0" smtClean="0">
              <a:latin typeface="Calibri" pitchFamily="34" charset="0"/>
            </a:endParaRPr>
          </a:p>
          <a:p>
            <a:pPr marL="0" indent="0">
              <a:buNone/>
            </a:pPr>
            <a:endParaRPr lang="cs-CZ" sz="28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757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C00000"/>
                </a:solidFill>
                <a:latin typeface="Calibri" pitchFamily="34" charset="0"/>
              </a:rPr>
              <a:t>Efektivita projektu</a:t>
            </a:r>
            <a:endParaRPr lang="cs-CZ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350656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cs-CZ" sz="2600" dirty="0" smtClean="0">
                <a:latin typeface="Calibri" pitchFamily="34" charset="0"/>
              </a:rPr>
              <a:t>Vytvoření 48 sad po 20 DUM + 2 sad po 36 DUM, dohromady tedy 1.032 DUM!!!</a:t>
            </a:r>
          </a:p>
          <a:p>
            <a:pPr>
              <a:buFont typeface="Wingdings" pitchFamily="2" charset="2"/>
              <a:buChar char="Ø"/>
            </a:pPr>
            <a:r>
              <a:rPr lang="cs-CZ" sz="2600" dirty="0" smtClean="0">
                <a:solidFill>
                  <a:srgbClr val="C00000"/>
                </a:solidFill>
                <a:latin typeface="Calibri" pitchFamily="34" charset="0"/>
              </a:rPr>
              <a:t>Prostřednictvím DVPP bylo proškoleno téměř 40% pedagogů zapojených do projektu </a:t>
            </a:r>
          </a:p>
          <a:p>
            <a:pPr>
              <a:buFont typeface="Wingdings" pitchFamily="2" charset="2"/>
              <a:buChar char="Ø"/>
            </a:pPr>
            <a:r>
              <a:rPr lang="cs-CZ" sz="2600" dirty="0" smtClean="0">
                <a:latin typeface="Calibri" pitchFamily="34" charset="0"/>
              </a:rPr>
              <a:t>Výrazné zlepšení uživatelských dovedností pedagogů (při tvorbě DUM i při jejich využití ve výuce)</a:t>
            </a:r>
          </a:p>
          <a:p>
            <a:pPr>
              <a:buFont typeface="Wingdings" pitchFamily="2" charset="2"/>
              <a:buChar char="Ø"/>
            </a:pPr>
            <a:r>
              <a:rPr lang="cs-CZ" sz="2600" dirty="0" smtClean="0">
                <a:solidFill>
                  <a:srgbClr val="C00000"/>
                </a:solidFill>
                <a:latin typeface="Calibri" pitchFamily="34" charset="0"/>
              </a:rPr>
              <a:t>Zatraktivnění výuky, aktivnější podíl žáků při práci v hodinách</a:t>
            </a:r>
          </a:p>
          <a:p>
            <a:pPr>
              <a:buFont typeface="Wingdings" pitchFamily="2" charset="2"/>
              <a:buChar char="Ø"/>
            </a:pPr>
            <a:r>
              <a:rPr lang="cs-CZ" sz="2600" dirty="0" smtClean="0">
                <a:latin typeface="Calibri" pitchFamily="34" charset="0"/>
              </a:rPr>
              <a:t>Pořízení technických zařízení pro práci s DUM, ale také pro využití k prezentacím vlastních žákovských prací (85 PC, 21 interaktivních dataprojektorů, 1 vizualizér)</a:t>
            </a:r>
          </a:p>
          <a:p>
            <a:pPr>
              <a:buFont typeface="Wingdings" pitchFamily="2" charset="2"/>
              <a:buChar char="Ø"/>
            </a:pPr>
            <a:r>
              <a:rPr lang="cs-CZ" sz="2600" dirty="0" smtClean="0">
                <a:solidFill>
                  <a:srgbClr val="FF0000"/>
                </a:solidFill>
                <a:latin typeface="Calibri" pitchFamily="34" charset="0"/>
              </a:rPr>
              <a:t>Pořízení SW (sjednocení operačního systému, výukové programy, elektronické učebnice)</a:t>
            </a:r>
          </a:p>
          <a:p>
            <a:pPr>
              <a:buFont typeface="Wingdings" pitchFamily="2" charset="2"/>
              <a:buChar char="Ø"/>
            </a:pPr>
            <a:r>
              <a:rPr lang="cs-CZ" sz="2600" dirty="0" smtClean="0">
                <a:latin typeface="Calibri" pitchFamily="34" charset="0"/>
              </a:rPr>
              <a:t>Pořízení dalších pomůcek pro přírodovědné obory (např. systém Vernier,  sady pro chemii)</a:t>
            </a:r>
          </a:p>
          <a:p>
            <a:pPr marL="0" indent="0">
              <a:buNone/>
            </a:pPr>
            <a:endParaRPr lang="cs-CZ" sz="2800" dirty="0" smtClean="0">
              <a:latin typeface="Calibri" pitchFamily="34" charset="0"/>
            </a:endParaRPr>
          </a:p>
          <a:p>
            <a:pPr marL="0" indent="0">
              <a:buNone/>
            </a:pPr>
            <a:endParaRPr lang="cs-CZ" sz="28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94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\\s1\HomeV$\jitka.frydova\Dokumenty\My Pictures\2012-05 (květen)\P50101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333" y="404260"/>
            <a:ext cx="6906126" cy="5179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230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Jmění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780</Words>
  <Application>Microsoft Office PowerPoint</Application>
  <PresentationFormat>Předvádění na obrazovce (4:3)</PresentationFormat>
  <Paragraphs>72</Paragraphs>
  <Slides>17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18" baseType="lpstr">
      <vt:lpstr>Office Theme</vt:lpstr>
      <vt:lpstr>Operační program  Vzdělávání pro konkurenceschopnost   1.4 Zlepšení podmínek pro vzdělávání na základních školách</vt:lpstr>
      <vt:lpstr>Počáteční úvahy</vt:lpstr>
      <vt:lpstr>Na startu projektu</vt:lpstr>
      <vt:lpstr>Prezentace aplikace PowerPoint</vt:lpstr>
      <vt:lpstr>Rozpočet projektu</vt:lpstr>
      <vt:lpstr>Klíčové aspekty</vt:lpstr>
      <vt:lpstr>Cíle a výstupy z projektu</vt:lpstr>
      <vt:lpstr>Efektivita projektu</vt:lpstr>
      <vt:lpstr>Prezentace aplikace PowerPoint</vt:lpstr>
      <vt:lpstr>Prezentace aplikace PowerPoint</vt:lpstr>
      <vt:lpstr>Prezentace aplikace PowerPoint</vt:lpstr>
      <vt:lpstr>Digitální Učební Materiál (DUM)</vt:lpstr>
      <vt:lpstr>Digitální učební materiály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2014-06-06T08:00:10Z</dcterms:created>
  <dcterms:modified xsi:type="dcterms:W3CDTF">2014-06-06T08:00:20Z</dcterms:modified>
  <cp:contentStatus/>
</cp:coreProperties>
</file>